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3" r:id="rId3"/>
    <p:sldId id="260" r:id="rId4"/>
    <p:sldId id="279" r:id="rId5"/>
    <p:sldId id="280" r:id="rId6"/>
    <p:sldId id="286" r:id="rId7"/>
    <p:sldId id="294" r:id="rId8"/>
    <p:sldId id="295" r:id="rId9"/>
    <p:sldId id="296" r:id="rId10"/>
    <p:sldId id="298" r:id="rId11"/>
    <p:sldId id="299" r:id="rId12"/>
    <p:sldId id="300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5EFEB-1118-4E8E-97A3-F4E744839019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377A0-8D5E-4802-9247-2F01C0BDC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40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88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08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32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15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80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5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04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149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008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06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50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AE655-DEDF-4053-AC3F-914C33BA3EA3}" type="datetimeFigureOut">
              <a:rPr lang="en-GB" smtClean="0"/>
              <a:t>26/02/2015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65AC5-7888-4279-BFE1-FC12781FC9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28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859" y="5782232"/>
            <a:ext cx="6684962" cy="5334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John Nzungize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7709" y="6227618"/>
            <a:ext cx="4918075" cy="666750"/>
            <a:chOff x="1774046" y="6078378"/>
            <a:chExt cx="4917910" cy="667182"/>
          </a:xfrm>
        </p:grpSpPr>
        <p:sp>
          <p:nvSpPr>
            <p:cNvPr id="5" name="Rectangle 4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6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4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1713421" y="243934"/>
            <a:ext cx="737076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b="1" dirty="0"/>
              <a:t>Africa RISING’s large-scale diffusion of technologies for sorghum   and millet systems (ARDT_SMS)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-14288" y="0"/>
            <a:ext cx="1635126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9" name="Content Placeholder 3" descr="Grain_mill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115" y="3200400"/>
            <a:ext cx="3064113" cy="239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xibar.net/photo/art/default/3208736-459135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5" r="45264" b="10006"/>
          <a:stretch/>
        </p:blipFill>
        <p:spPr bwMode="auto">
          <a:xfrm>
            <a:off x="6172200" y="3109617"/>
            <a:ext cx="2761021" cy="251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78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3271" y="762000"/>
            <a:ext cx="8630729" cy="6096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N" sz="2800" b="1" dirty="0">
                <a:solidFill>
                  <a:srgbClr val="00B050"/>
                </a:solidFill>
              </a:rPr>
              <a:t>Study tours of project’ beneficiaries</a:t>
            </a:r>
          </a:p>
          <a:p>
            <a:pPr marL="114300" lvl="0" indent="0">
              <a:buNone/>
            </a:pPr>
            <a:r>
              <a:rPr lang="en-IN" dirty="0" smtClean="0"/>
              <a:t>						</a:t>
            </a:r>
            <a:endParaRPr lang="en-IN" dirty="0"/>
          </a:p>
          <a:p>
            <a:endParaRPr lang="en-IN" sz="2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1533" y="64294"/>
            <a:ext cx="8229600" cy="487362"/>
          </a:xfrm>
        </p:spPr>
        <p:txBody>
          <a:bodyPr>
            <a:noAutofit/>
          </a:bodyPr>
          <a:lstStyle/>
          <a:p>
            <a:r>
              <a:rPr lang="en-IN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Opportunities for partnership (Cont.)</a:t>
            </a:r>
            <a:endParaRPr lang="en-IN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4"/>
          <a:stretch/>
        </p:blipFill>
        <p:spPr bwMode="auto">
          <a:xfrm>
            <a:off x="1737917" y="3844835"/>
            <a:ext cx="4129483" cy="294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54" y="1178639"/>
            <a:ext cx="4164966" cy="268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67"/>
          <a:stretch/>
        </p:blipFill>
        <p:spPr bwMode="auto">
          <a:xfrm>
            <a:off x="4989345" y="1280766"/>
            <a:ext cx="3982629" cy="2581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6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3271" y="551656"/>
            <a:ext cx="8630729" cy="630634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IN" sz="2800" b="1" dirty="0" smtClean="0">
                <a:solidFill>
                  <a:srgbClr val="00B050"/>
                </a:solidFill>
              </a:rPr>
              <a:t>                           Sharing </a:t>
            </a:r>
            <a:r>
              <a:rPr lang="en-IN" sz="2800" b="1" dirty="0">
                <a:solidFill>
                  <a:srgbClr val="00B050"/>
                </a:solidFill>
              </a:rPr>
              <a:t>training </a:t>
            </a:r>
            <a:r>
              <a:rPr lang="en-IN" sz="2800" b="1" dirty="0" smtClean="0">
                <a:solidFill>
                  <a:srgbClr val="00B050"/>
                </a:solidFill>
              </a:rPr>
              <a:t>modules </a:t>
            </a:r>
            <a:r>
              <a:rPr lang="en-IN" dirty="0" smtClean="0"/>
              <a:t>						</a:t>
            </a:r>
            <a:endParaRPr lang="en-IN" dirty="0"/>
          </a:p>
          <a:p>
            <a:endParaRPr lang="en-IN" sz="2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1533" y="64294"/>
            <a:ext cx="8229600" cy="487362"/>
          </a:xfrm>
        </p:spPr>
        <p:txBody>
          <a:bodyPr>
            <a:noAutofit/>
          </a:bodyPr>
          <a:lstStyle/>
          <a:p>
            <a:r>
              <a:rPr lang="en-IN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Opportunities for partnership (Cont.)</a:t>
            </a:r>
            <a:endParaRPr lang="en-IN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1" y="1067321"/>
            <a:ext cx="3961706" cy="297127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61570" y="4699112"/>
            <a:ext cx="3558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>
                <a:solidFill>
                  <a:prstClr val="black"/>
                </a:solidFill>
              </a:rPr>
              <a:t>S</a:t>
            </a:r>
            <a:r>
              <a:rPr lang="en-IN" sz="2400" b="1" dirty="0" smtClean="0">
                <a:solidFill>
                  <a:prstClr val="black"/>
                </a:solidFill>
              </a:rPr>
              <a:t>oil </a:t>
            </a:r>
            <a:r>
              <a:rPr lang="en-IN" sz="2400" b="1" dirty="0">
                <a:solidFill>
                  <a:prstClr val="black"/>
                </a:solidFill>
              </a:rPr>
              <a:t>fertility management</a:t>
            </a:r>
            <a:endParaRPr lang="en-IN" sz="1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268" y="3336722"/>
            <a:ext cx="4254066" cy="318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9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3271" y="551656"/>
            <a:ext cx="8630729" cy="630634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IN" b="1" dirty="0" smtClean="0">
                <a:solidFill>
                  <a:srgbClr val="00B050"/>
                </a:solidFill>
              </a:rPr>
              <a:t>                           Sharing </a:t>
            </a:r>
            <a:r>
              <a:rPr lang="en-IN" b="1" dirty="0">
                <a:solidFill>
                  <a:srgbClr val="00B050"/>
                </a:solidFill>
              </a:rPr>
              <a:t>Technical staff </a:t>
            </a:r>
            <a:r>
              <a:rPr lang="en-IN" dirty="0" smtClean="0"/>
              <a:t>		</a:t>
            </a:r>
          </a:p>
          <a:p>
            <a:pPr marL="0" indent="0">
              <a:buNone/>
            </a:pPr>
            <a:r>
              <a:rPr lang="en-IN" dirty="0" smtClean="0"/>
              <a:t>				</a:t>
            </a:r>
            <a:endParaRPr lang="en-IN" dirty="0"/>
          </a:p>
          <a:p>
            <a:endParaRPr lang="en-IN" sz="2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1533" y="64294"/>
            <a:ext cx="8229600" cy="487362"/>
          </a:xfrm>
        </p:spPr>
        <p:txBody>
          <a:bodyPr>
            <a:noAutofit/>
          </a:bodyPr>
          <a:lstStyle/>
          <a:p>
            <a:r>
              <a:rPr lang="en-IN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Opportunities for partnership (Cont.)</a:t>
            </a:r>
            <a:endParaRPr lang="en-IN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74"/>
          <a:stretch/>
        </p:blipFill>
        <p:spPr>
          <a:xfrm>
            <a:off x="624841" y="935038"/>
            <a:ext cx="3108960" cy="2190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69"/>
          <a:stretch/>
        </p:blipFill>
        <p:spPr>
          <a:xfrm>
            <a:off x="3081867" y="2590800"/>
            <a:ext cx="4766734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3943350" y="5691024"/>
            <a:ext cx="31892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100" i="1" dirty="0">
                <a:solidFill>
                  <a:srgbClr val="225C29"/>
                </a:solidFill>
                <a:latin typeface="Arial" pitchFamily="34" charset="0"/>
              </a:rPr>
              <a:t>ICRISAT is a member of the CGIAR Consortium</a:t>
            </a:r>
          </a:p>
        </p:txBody>
      </p:sp>
      <p:pic>
        <p:nvPicPr>
          <p:cNvPr id="1843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08386"/>
            <a:ext cx="720725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3201987" y="2465388"/>
            <a:ext cx="3959225" cy="584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3200" b="1" i="1" dirty="0">
                <a:solidFill>
                  <a:srgbClr val="225C29"/>
                </a:solidFill>
                <a:latin typeface="+mj-lt"/>
              </a:rPr>
              <a:t>Thank </a:t>
            </a:r>
            <a:r>
              <a:rPr lang="en-IN" sz="3200" b="1" i="1" dirty="0" smtClean="0">
                <a:solidFill>
                  <a:srgbClr val="225C29"/>
                </a:solidFill>
                <a:latin typeface="+mj-lt"/>
              </a:rPr>
              <a:t>you very much!</a:t>
            </a:r>
            <a:endParaRPr lang="en-IN" sz="3200" i="1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4288" y="0"/>
            <a:ext cx="817563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12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8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latin typeface="+mj-lt"/>
              </a:rPr>
              <a:t>Role of Sorghum and Millets in Mali’s Food Systems</a:t>
            </a:r>
            <a:endParaRPr lang="en-IN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450" y="1524000"/>
            <a:ext cx="5848949" cy="5029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IN" sz="2200" dirty="0" smtClean="0">
                <a:latin typeface="+mn-lt"/>
              </a:rPr>
              <a:t>Most important crops in Mali in terms of production</a:t>
            </a:r>
            <a:r>
              <a:rPr lang="en-IN" sz="2200" dirty="0">
                <a:latin typeface="+mn-lt"/>
              </a:rPr>
              <a:t>, per capita consumption and area planted in </a:t>
            </a:r>
            <a:r>
              <a:rPr lang="en-IN" sz="2200" dirty="0" smtClean="0">
                <a:latin typeface="+mn-lt"/>
              </a:rPr>
              <a:t>Mali</a:t>
            </a:r>
          </a:p>
          <a:p>
            <a:pPr>
              <a:spcBef>
                <a:spcPts val="1200"/>
              </a:spcBef>
            </a:pPr>
            <a:r>
              <a:rPr lang="en-IN" sz="2200" dirty="0" smtClean="0">
                <a:latin typeface="+mn-lt"/>
              </a:rPr>
              <a:t>Able </a:t>
            </a:r>
            <a:r>
              <a:rPr lang="en-IN" sz="2200" dirty="0">
                <a:latin typeface="+mn-lt"/>
              </a:rPr>
              <a:t>to grow under </a:t>
            </a:r>
            <a:endParaRPr lang="en-IN" sz="2200" dirty="0" smtClean="0">
              <a:latin typeface="+mn-lt"/>
            </a:endParaRPr>
          </a:p>
          <a:p>
            <a:pPr lvl="1">
              <a:spcBef>
                <a:spcPts val="1200"/>
              </a:spcBef>
            </a:pPr>
            <a:r>
              <a:rPr lang="en-IN" sz="2200" dirty="0" smtClean="0">
                <a:latin typeface="+mn-lt"/>
              </a:rPr>
              <a:t>relative </a:t>
            </a:r>
            <a:r>
              <a:rPr lang="en-IN" sz="2200" dirty="0">
                <a:latin typeface="+mn-lt"/>
              </a:rPr>
              <a:t>poor soil </a:t>
            </a:r>
            <a:r>
              <a:rPr lang="en-IN" sz="2200" dirty="0" smtClean="0">
                <a:latin typeface="+mn-lt"/>
              </a:rPr>
              <a:t>conditions </a:t>
            </a:r>
          </a:p>
          <a:p>
            <a:pPr lvl="1">
              <a:spcBef>
                <a:spcPts val="1200"/>
              </a:spcBef>
            </a:pPr>
            <a:r>
              <a:rPr lang="en-IN" sz="2200" dirty="0" smtClean="0">
                <a:latin typeface="+mn-lt"/>
              </a:rPr>
              <a:t>high temperatures  </a:t>
            </a:r>
          </a:p>
          <a:p>
            <a:pPr lvl="1">
              <a:spcBef>
                <a:spcPts val="1200"/>
              </a:spcBef>
            </a:pPr>
            <a:r>
              <a:rPr lang="en-IN" sz="2200" dirty="0" smtClean="0">
                <a:latin typeface="+mn-lt"/>
              </a:rPr>
              <a:t>low </a:t>
            </a:r>
            <a:r>
              <a:rPr lang="en-IN" sz="2200" dirty="0">
                <a:latin typeface="+mn-lt"/>
              </a:rPr>
              <a:t>water input </a:t>
            </a:r>
            <a:endParaRPr lang="en-IN" sz="2200" dirty="0" smtClean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IN" sz="2200" dirty="0" smtClean="0">
                <a:latin typeface="+mn-lt"/>
              </a:rPr>
              <a:t>Perform well without supplemental irrigation</a:t>
            </a:r>
          </a:p>
          <a:p>
            <a:pPr>
              <a:spcBef>
                <a:spcPts val="1200"/>
              </a:spcBef>
            </a:pPr>
            <a:r>
              <a:rPr lang="en-IN" sz="2200" dirty="0" smtClean="0"/>
              <a:t>Nutritional qualities</a:t>
            </a:r>
            <a:endParaRPr lang="en-IN" sz="2200" dirty="0" smtClean="0">
              <a:latin typeface="+mn-lt"/>
            </a:endParaRPr>
          </a:p>
          <a:p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7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D:\My Pictures\new\DSCF245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50000" b="1161"/>
          <a:stretch/>
        </p:blipFill>
        <p:spPr bwMode="auto">
          <a:xfrm>
            <a:off x="622300" y="3825876"/>
            <a:ext cx="2425700" cy="242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osenfants.info/photos/bf-sorgh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03" y="1371598"/>
            <a:ext cx="2371948" cy="198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26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Project Goal &amp; Purpose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525963"/>
          </a:xfrm>
        </p:spPr>
        <p:txBody>
          <a:bodyPr>
            <a:normAutofit lnSpcReduction="10000"/>
          </a:bodyPr>
          <a:lstStyle/>
          <a:p>
            <a:r>
              <a:rPr lang="en-IN" b="1" dirty="0" smtClean="0"/>
              <a:t>Goal: </a:t>
            </a:r>
            <a:r>
              <a:rPr lang="en-IN" dirty="0" smtClean="0"/>
              <a:t>increase </a:t>
            </a:r>
            <a:r>
              <a:rPr lang="en-IN" dirty="0"/>
              <a:t>incomes of sorghum and pearl millet producers in targeted </a:t>
            </a:r>
            <a:r>
              <a:rPr lang="en-IN" dirty="0" smtClean="0"/>
              <a:t>FTF intervention </a:t>
            </a:r>
            <a:r>
              <a:rPr lang="en-IN" dirty="0"/>
              <a:t>areas by raising the productivity and profitability of these principal cereals.</a:t>
            </a:r>
            <a:endParaRPr lang="en-US" dirty="0"/>
          </a:p>
          <a:p>
            <a:r>
              <a:rPr lang="en-US" b="1" dirty="0" smtClean="0"/>
              <a:t>Purpose: </a:t>
            </a:r>
            <a:r>
              <a:rPr lang="en-US" dirty="0"/>
              <a:t>To improve the productivity of sorghum and pearl millet crops in the targeted intervention areas of </a:t>
            </a:r>
            <a:r>
              <a:rPr lang="en-US" dirty="0" err="1"/>
              <a:t>Mopti</a:t>
            </a:r>
            <a:r>
              <a:rPr lang="en-US" dirty="0"/>
              <a:t> and </a:t>
            </a:r>
            <a:r>
              <a:rPr lang="en-US" dirty="0" err="1" smtClean="0"/>
              <a:t>Sikasso</a:t>
            </a:r>
            <a:endParaRPr lang="en-US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20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/>
          <a:lstStyle/>
          <a:p>
            <a:r>
              <a:rPr lang="en-IN" b="1" dirty="0" err="1" smtClean="0"/>
              <a:t>Project’Objectives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686" y="1143000"/>
            <a:ext cx="7885113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/>
              <a:t>Objective 1. </a:t>
            </a:r>
            <a:r>
              <a:rPr lang="en-US" dirty="0"/>
              <a:t>Enhance male and female farmers’ knowledge of new sorghum and millet production technologies in selected Feed the Future (</a:t>
            </a:r>
            <a:r>
              <a:rPr lang="en-US" dirty="0" err="1"/>
              <a:t>FtF</a:t>
            </a:r>
            <a:r>
              <a:rPr lang="en-US" dirty="0"/>
              <a:t>) communities of </a:t>
            </a:r>
            <a:r>
              <a:rPr lang="en-US" dirty="0" err="1"/>
              <a:t>Mopti</a:t>
            </a:r>
            <a:r>
              <a:rPr lang="en-US" dirty="0"/>
              <a:t> and </a:t>
            </a:r>
            <a:r>
              <a:rPr lang="en-US" dirty="0" err="1"/>
              <a:t>Sikasso</a:t>
            </a:r>
            <a:r>
              <a:rPr lang="en-US" dirty="0"/>
              <a:t> regions, Mali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algn="just"/>
            <a:r>
              <a:rPr lang="en-US" b="1" dirty="0"/>
              <a:t>Objective 2. </a:t>
            </a:r>
            <a:r>
              <a:rPr lang="en-US" dirty="0"/>
              <a:t>To facilitate male and female farmers’ access to sorghum and pearl millet production technologies in order to strengthen the sorghum and millet value chains in the FTF target areas.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54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Expected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686" y="1600200"/>
            <a:ext cx="8113714" cy="4651375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Enhanced </a:t>
            </a:r>
            <a:r>
              <a:rPr lang="en-US" dirty="0" smtClean="0"/>
              <a:t>knowledge and know-how of farmers, extension workers and stakeholders </a:t>
            </a:r>
            <a:r>
              <a:rPr lang="en-US" dirty="0"/>
              <a:t>on </a:t>
            </a:r>
            <a:r>
              <a:rPr lang="en-US" dirty="0" smtClean="0"/>
              <a:t>S&amp;M production </a:t>
            </a:r>
            <a:r>
              <a:rPr lang="en-US" dirty="0"/>
              <a:t>methods and practices </a:t>
            </a:r>
            <a:endParaRPr lang="en-US" dirty="0" smtClean="0"/>
          </a:p>
          <a:p>
            <a:pPr lvl="0"/>
            <a:r>
              <a:rPr lang="en-US" dirty="0" smtClean="0"/>
              <a:t>Improved awareness by target communities on available technologies and benefits of use</a:t>
            </a:r>
          </a:p>
          <a:p>
            <a:r>
              <a:rPr lang="en-US" dirty="0"/>
              <a:t>Improved access and </a:t>
            </a:r>
            <a:r>
              <a:rPr lang="en-US" dirty="0" smtClean="0"/>
              <a:t>linkages</a:t>
            </a:r>
          </a:p>
          <a:p>
            <a:r>
              <a:rPr lang="en-US" dirty="0"/>
              <a:t>Established/strengthened commercially viable agro-input </a:t>
            </a:r>
            <a:r>
              <a:rPr lang="en-US" dirty="0" smtClean="0"/>
              <a:t>networks including seed sales </a:t>
            </a:r>
            <a:endParaRPr lang="en-US" dirty="0"/>
          </a:p>
          <a:p>
            <a:endParaRPr lang="en-US" dirty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62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Key technologies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Seed </a:t>
            </a:r>
            <a:r>
              <a:rPr lang="en-US" dirty="0"/>
              <a:t>of adapted and improved varieties/ hybrids of pearl millet, sorghum, groundnut and </a:t>
            </a:r>
            <a:r>
              <a:rPr lang="en-US" dirty="0" smtClean="0"/>
              <a:t>cowpea; </a:t>
            </a:r>
          </a:p>
          <a:p>
            <a:r>
              <a:rPr lang="en-US" dirty="0" smtClean="0"/>
              <a:t>Intensified cropping/ intercropping; </a:t>
            </a:r>
            <a:endParaRPr lang="en-US" dirty="0"/>
          </a:p>
          <a:p>
            <a:r>
              <a:rPr lang="en-US" dirty="0" smtClean="0"/>
              <a:t>Use </a:t>
            </a:r>
            <a:r>
              <a:rPr lang="en-US" dirty="0"/>
              <a:t>of seed treatment </a:t>
            </a:r>
            <a:r>
              <a:rPr lang="en-US" dirty="0" smtClean="0"/>
              <a:t>–i.e.  </a:t>
            </a:r>
            <a:r>
              <a:rPr lang="en-US" dirty="0"/>
              <a:t>Apron Star </a:t>
            </a:r>
            <a:r>
              <a:rPr lang="en-US" dirty="0" smtClean="0"/>
              <a:t>42WS; </a:t>
            </a:r>
          </a:p>
          <a:p>
            <a:r>
              <a:rPr lang="en-US" dirty="0"/>
              <a:t>I</a:t>
            </a:r>
            <a:r>
              <a:rPr lang="en-US" dirty="0" smtClean="0"/>
              <a:t>ntegrated </a:t>
            </a:r>
            <a:r>
              <a:rPr lang="en-US" i="1" dirty="0"/>
              <a:t>Striga</a:t>
            </a:r>
            <a:r>
              <a:rPr lang="en-US" dirty="0"/>
              <a:t> and soil-fertility management </a:t>
            </a:r>
            <a:r>
              <a:rPr lang="en-US" dirty="0" smtClean="0"/>
              <a:t>practices; </a:t>
            </a:r>
          </a:p>
          <a:p>
            <a:r>
              <a:rPr lang="en-US" dirty="0"/>
              <a:t>B</a:t>
            </a:r>
            <a:r>
              <a:rPr lang="en-US" dirty="0" smtClean="0"/>
              <a:t>iological </a:t>
            </a:r>
            <a:r>
              <a:rPr lang="en-US" dirty="0"/>
              <a:t>control of the millet head-miner. </a:t>
            </a:r>
          </a:p>
        </p:txBody>
      </p:sp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0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115048"/>
              </p:ext>
            </p:extLst>
          </p:nvPr>
        </p:nvGraphicFramePr>
        <p:xfrm>
          <a:off x="609600" y="509996"/>
          <a:ext cx="8229600" cy="5890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539"/>
                <a:gridCol w="6804061"/>
              </a:tblGrid>
              <a:tr h="426616">
                <a:tc>
                  <a:txBody>
                    <a:bodyPr/>
                    <a:lstStyle/>
                    <a:p>
                      <a:r>
                        <a:rPr lang="en-IN" dirty="0" smtClean="0"/>
                        <a:t>Partner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Roles</a:t>
                      </a:r>
                      <a:endParaRPr lang="en-US" dirty="0"/>
                    </a:p>
                  </a:txBody>
                  <a:tcPr/>
                </a:tc>
              </a:tr>
              <a:tr h="666222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ICRISAT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Overall coordination and management,</a:t>
                      </a:r>
                      <a:r>
                        <a:rPr lang="en-IN" sz="1600" baseline="0" dirty="0" smtClean="0"/>
                        <a:t> M&amp;E, </a:t>
                      </a:r>
                      <a:r>
                        <a:rPr lang="en-IN" sz="1600" dirty="0" smtClean="0"/>
                        <a:t>breeder</a:t>
                      </a:r>
                      <a:r>
                        <a:rPr lang="en-IN" sz="1600" baseline="0" dirty="0" smtClean="0"/>
                        <a:t> </a:t>
                      </a:r>
                      <a:r>
                        <a:rPr lang="en-IN" sz="1600" dirty="0" smtClean="0"/>
                        <a:t>seed production, technology</a:t>
                      </a:r>
                      <a:r>
                        <a:rPr lang="en-IN" sz="1600" baseline="0" dirty="0" smtClean="0"/>
                        <a:t> sourcing,</a:t>
                      </a:r>
                      <a:r>
                        <a:rPr lang="en-IN" sz="1600" dirty="0" smtClean="0"/>
                        <a:t> capacity building</a:t>
                      </a:r>
                      <a:r>
                        <a:rPr lang="en-IN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426616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IER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Overall monitoring of</a:t>
                      </a:r>
                      <a:r>
                        <a:rPr lang="en-IN" sz="1600" baseline="0" dirty="0" smtClean="0"/>
                        <a:t> technology use, technology sourcing</a:t>
                      </a:r>
                      <a:endParaRPr lang="en-US" sz="1600" dirty="0"/>
                    </a:p>
                  </a:txBody>
                  <a:tcPr/>
                </a:tc>
              </a:tr>
              <a:tr h="426616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CRS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FFS,</a:t>
                      </a:r>
                      <a:r>
                        <a:rPr lang="en-IN" sz="1600" baseline="0" dirty="0" smtClean="0"/>
                        <a:t> Marketing plots, Farmer capacity building, videos, seed fairs</a:t>
                      </a:r>
                      <a:endParaRPr lang="en-US" sz="1600" dirty="0"/>
                    </a:p>
                  </a:txBody>
                  <a:tcPr/>
                </a:tc>
              </a:tr>
              <a:tr h="426616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AKF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/>
                        <a:t>FFS,</a:t>
                      </a:r>
                      <a:r>
                        <a:rPr lang="en-IN" sz="1600" baseline="0" dirty="0" smtClean="0"/>
                        <a:t> Marketing plots, Farmer capacity building, videos</a:t>
                      </a:r>
                      <a:endParaRPr lang="en-US" sz="1600" dirty="0" smtClean="0"/>
                    </a:p>
                  </a:txBody>
                  <a:tcPr/>
                </a:tc>
              </a:tr>
              <a:tr h="426616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CMDT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/>
                        <a:t>Marketing plots</a:t>
                      </a:r>
                      <a:r>
                        <a:rPr lang="en-IN" sz="1600" baseline="0" dirty="0" smtClean="0"/>
                        <a:t>, Farmer capacity building, videos</a:t>
                      </a:r>
                      <a:endParaRPr lang="en-US" sz="1600" dirty="0" smtClean="0"/>
                    </a:p>
                  </a:txBody>
                  <a:tcPr/>
                </a:tc>
              </a:tr>
              <a:tr h="666222">
                <a:tc>
                  <a:txBody>
                    <a:bodyPr/>
                    <a:lstStyle/>
                    <a:p>
                      <a:r>
                        <a:rPr lang="en-IN" sz="1600" dirty="0" err="1" smtClean="0"/>
                        <a:t>Malimark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/>
                        <a:t>Supply network for inputs</a:t>
                      </a:r>
                      <a:r>
                        <a:rPr lang="en-IN" sz="1600" baseline="0" dirty="0" smtClean="0"/>
                        <a:t> incl. seed packs; building capacity of PS; linkages to markets</a:t>
                      </a:r>
                      <a:endParaRPr lang="en-US" sz="1600" dirty="0" smtClean="0"/>
                    </a:p>
                  </a:txBody>
                  <a:tcPr/>
                </a:tc>
              </a:tr>
              <a:tr h="666222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AOPP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aseline="0" dirty="0" smtClean="0"/>
                        <a:t>Seed production; strengthen farmer associations; d</a:t>
                      </a:r>
                      <a:r>
                        <a:rPr lang="en-IN" sz="1600" dirty="0" smtClean="0"/>
                        <a:t>issemination channels;</a:t>
                      </a:r>
                      <a:r>
                        <a:rPr lang="en-IN" sz="1600" baseline="0" dirty="0" smtClean="0"/>
                        <a:t> videos</a:t>
                      </a:r>
                      <a:endParaRPr lang="en-US" sz="1600" dirty="0" smtClean="0"/>
                    </a:p>
                  </a:txBody>
                  <a:tcPr/>
                </a:tc>
              </a:tr>
              <a:tr h="666222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EUCORD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/>
                        <a:t>Seed</a:t>
                      </a:r>
                      <a:r>
                        <a:rPr lang="en-IN" sz="1600" baseline="0" dirty="0" smtClean="0"/>
                        <a:t> production and distribution; farmer capacity building, input access, videos </a:t>
                      </a:r>
                      <a:endParaRPr lang="en-US" sz="1600" dirty="0" smtClean="0"/>
                    </a:p>
                  </a:txBody>
                  <a:tcPr/>
                </a:tc>
              </a:tr>
              <a:tr h="666222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Mali</a:t>
                      </a:r>
                    </a:p>
                    <a:p>
                      <a:r>
                        <a:rPr lang="en-IN" sz="1600" dirty="0" err="1" smtClean="0"/>
                        <a:t>Folkecenter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/>
                        <a:t>Seed</a:t>
                      </a:r>
                      <a:r>
                        <a:rPr lang="en-IN" sz="1600" baseline="0" dirty="0" smtClean="0"/>
                        <a:t> production and distribution; farmer capacity building, input access, videos </a:t>
                      </a:r>
                      <a:endParaRPr lang="en-US" sz="1600" dirty="0" smtClean="0"/>
                    </a:p>
                  </a:txBody>
                  <a:tcPr/>
                </a:tc>
              </a:tr>
              <a:tr h="426616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ORTM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/>
                        <a:t>Production</a:t>
                      </a:r>
                      <a:r>
                        <a:rPr lang="en-IN" sz="1600" baseline="0" dirty="0" smtClean="0"/>
                        <a:t> and distribution of </a:t>
                      </a:r>
                      <a:r>
                        <a:rPr lang="en-IN" sz="1600" dirty="0" smtClean="0"/>
                        <a:t>Radio and TV messages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>Partner Roles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467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3271" y="914400"/>
            <a:ext cx="8282798" cy="5638800"/>
          </a:xfrm>
        </p:spPr>
        <p:txBody>
          <a:bodyPr>
            <a:noAutofit/>
          </a:bodyPr>
          <a:lstStyle/>
          <a:p>
            <a:pPr lvl="0"/>
            <a:r>
              <a:rPr lang="en-IN" sz="2800" dirty="0"/>
              <a:t>84 combined private enterprises, </a:t>
            </a:r>
            <a:endParaRPr lang="en-IN" sz="2800" dirty="0" smtClean="0"/>
          </a:p>
          <a:p>
            <a:pPr lvl="4"/>
            <a:r>
              <a:rPr lang="en-IN" sz="1800" dirty="0" smtClean="0"/>
              <a:t>producers</a:t>
            </a:r>
            <a:r>
              <a:rPr lang="en-IN" sz="1800" dirty="0"/>
              <a:t>’ organizations, women's groups, trade and business associations and community-based organizations (CBOs) which received USG assistance, while the target was to reach at least 40 of them</a:t>
            </a:r>
            <a:r>
              <a:rPr lang="en-IN" sz="1800" dirty="0" smtClean="0"/>
              <a:t>.</a:t>
            </a:r>
          </a:p>
          <a:p>
            <a:pPr lvl="0"/>
            <a:r>
              <a:rPr lang="en-IN" sz="2800" dirty="0"/>
              <a:t>30994 farmers and others </a:t>
            </a:r>
            <a:endParaRPr lang="en-IN" sz="2800" dirty="0" smtClean="0"/>
          </a:p>
          <a:p>
            <a:pPr lvl="4"/>
            <a:r>
              <a:rPr lang="en-IN" sz="1800" dirty="0" smtClean="0"/>
              <a:t>who </a:t>
            </a:r>
            <a:r>
              <a:rPr lang="en-IN" sz="1800" dirty="0"/>
              <a:t>have applied new technologies or management practices as a result of USG assistance on a target of 32000 of this group farmers.</a:t>
            </a:r>
          </a:p>
          <a:p>
            <a:r>
              <a:rPr lang="en-IN" sz="2800" dirty="0"/>
              <a:t>13847 hectares  improved technologies </a:t>
            </a:r>
            <a:r>
              <a:rPr lang="en-IN" sz="2800" dirty="0" smtClean="0"/>
              <a:t>or</a:t>
            </a:r>
          </a:p>
          <a:p>
            <a:pPr lvl="4"/>
            <a:r>
              <a:rPr lang="en-IN" sz="1800" dirty="0" smtClean="0"/>
              <a:t>management </a:t>
            </a:r>
            <a:r>
              <a:rPr lang="en-IN" sz="1800" dirty="0"/>
              <a:t>practices while the target was to have these new technologies on 23070 hectares on a period of 18 </a:t>
            </a:r>
            <a:r>
              <a:rPr lang="en-IN" sz="1800" dirty="0" smtClean="0"/>
              <a:t>months</a:t>
            </a:r>
          </a:p>
          <a:p>
            <a:r>
              <a:rPr lang="en-IN" sz="2800" dirty="0" smtClean="0"/>
              <a:t>12150 </a:t>
            </a:r>
            <a:r>
              <a:rPr lang="en-IN" sz="2800" dirty="0"/>
              <a:t>individuals who have received </a:t>
            </a:r>
            <a:r>
              <a:rPr lang="en-IN" sz="2800" dirty="0" smtClean="0"/>
              <a:t>supported</a:t>
            </a:r>
          </a:p>
          <a:p>
            <a:pPr lvl="4"/>
            <a:r>
              <a:rPr lang="en-IN" sz="1800" dirty="0" smtClean="0"/>
              <a:t>short-term </a:t>
            </a:r>
            <a:r>
              <a:rPr lang="en-IN" sz="1800" dirty="0"/>
              <a:t>agricultural sector productivity or food security training out 15015 people at the end of a period 18 months.</a:t>
            </a:r>
            <a:r>
              <a:rPr lang="en-IN" sz="1800" dirty="0" smtClean="0"/>
              <a:t>		</a:t>
            </a:r>
          </a:p>
          <a:p>
            <a:pPr marL="114300" indent="0">
              <a:buNone/>
            </a:pPr>
            <a:r>
              <a:rPr lang="en-IN" sz="3600" dirty="0" smtClean="0"/>
              <a:t>												</a:t>
            </a:r>
            <a:endParaRPr lang="en-IN" sz="3600" dirty="0"/>
          </a:p>
          <a:p>
            <a:endParaRPr lang="en-IN" sz="28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6469" y="2286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Key achievement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8490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4288" y="0"/>
            <a:ext cx="623888" cy="6251575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5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251575"/>
            <a:ext cx="160655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3271" y="914400"/>
            <a:ext cx="8249729" cy="5410200"/>
          </a:xfrm>
        </p:spPr>
        <p:txBody>
          <a:bodyPr>
            <a:noAutofit/>
          </a:bodyPr>
          <a:lstStyle/>
          <a:p>
            <a:pPr marL="685800" indent="-571500"/>
            <a:r>
              <a:rPr lang="en-IN" dirty="0" smtClean="0"/>
              <a:t>Study tours for beneficiaries;</a:t>
            </a:r>
          </a:p>
          <a:p>
            <a:pPr marL="685800" lvl="0" indent="-571500"/>
            <a:r>
              <a:rPr lang="en-IN" dirty="0"/>
              <a:t>Regular </a:t>
            </a:r>
            <a:r>
              <a:rPr lang="en-IN" dirty="0" smtClean="0"/>
              <a:t>meetings </a:t>
            </a:r>
            <a:r>
              <a:rPr lang="en-IN" dirty="0"/>
              <a:t>between the </a:t>
            </a:r>
            <a:r>
              <a:rPr lang="en-IN" dirty="0" smtClean="0"/>
              <a:t>actors of both projects;</a:t>
            </a:r>
          </a:p>
          <a:p>
            <a:pPr marL="685800" lvl="0" indent="-571500"/>
            <a:r>
              <a:rPr lang="en-IN" dirty="0"/>
              <a:t>Sharing </a:t>
            </a:r>
            <a:r>
              <a:rPr lang="en-IN" dirty="0" smtClean="0"/>
              <a:t>producers’ </a:t>
            </a:r>
            <a:r>
              <a:rPr lang="en-IN" dirty="0"/>
              <a:t>success </a:t>
            </a:r>
            <a:r>
              <a:rPr lang="en-IN" dirty="0" smtClean="0"/>
              <a:t>stories; </a:t>
            </a:r>
            <a:endParaRPr lang="en-IN" dirty="0"/>
          </a:p>
          <a:p>
            <a:pPr marL="685800" indent="-571500"/>
            <a:r>
              <a:rPr lang="en-IN" dirty="0"/>
              <a:t>Availability of training modules related to the new </a:t>
            </a:r>
            <a:r>
              <a:rPr lang="en-IN" dirty="0" smtClean="0"/>
              <a:t>technologies;		</a:t>
            </a:r>
            <a:endParaRPr lang="en-IN" dirty="0"/>
          </a:p>
          <a:p>
            <a:pPr marL="685800" indent="-571500"/>
            <a:r>
              <a:rPr lang="en-IN" dirty="0" smtClean="0"/>
              <a:t>Availability </a:t>
            </a:r>
            <a:r>
              <a:rPr lang="en-IN" dirty="0"/>
              <a:t>of DVDs on Integrated Striga and soil fertility </a:t>
            </a:r>
            <a:r>
              <a:rPr lang="en-IN" dirty="0" smtClean="0"/>
              <a:t>management;</a:t>
            </a:r>
          </a:p>
          <a:p>
            <a:pPr marL="685800" indent="-571500"/>
            <a:r>
              <a:rPr lang="en-IN" dirty="0" smtClean="0"/>
              <a:t>Sharing Technical </a:t>
            </a:r>
            <a:r>
              <a:rPr lang="en-IN" dirty="0"/>
              <a:t>staff / resource persons </a:t>
            </a:r>
            <a:r>
              <a:rPr lang="en-IN" dirty="0" smtClean="0"/>
              <a:t>			</a:t>
            </a:r>
            <a:endParaRPr lang="en-IN" dirty="0"/>
          </a:p>
          <a:p>
            <a:endParaRPr lang="en-IN" sz="2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6469" y="2286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Opportunities for partnership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88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3107</TotalTime>
  <Words>609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Africa RISING’s large-scale diffusion of technologies for sorghum   and millet systems (ARDT_SMS)</vt:lpstr>
      <vt:lpstr>Role of Sorghum and Millets in Mali’s Food Systems</vt:lpstr>
      <vt:lpstr>Project Goal &amp; Purpose</vt:lpstr>
      <vt:lpstr>Project’Objectives</vt:lpstr>
      <vt:lpstr>Expected results</vt:lpstr>
      <vt:lpstr>Key technologies</vt:lpstr>
      <vt:lpstr>Partner Roles  </vt:lpstr>
      <vt:lpstr>Key achievement </vt:lpstr>
      <vt:lpstr>Opportunities for partnership</vt:lpstr>
      <vt:lpstr>Opportunities for partnership (Cont.)</vt:lpstr>
      <vt:lpstr>Opportunities for partnership (Cont.)</vt:lpstr>
      <vt:lpstr>Opportunities for partnership (Cont.)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Haile</dc:creator>
  <cp:lastModifiedBy>John Nzungize</cp:lastModifiedBy>
  <cp:revision>113</cp:revision>
  <dcterms:created xsi:type="dcterms:W3CDTF">2014-03-17T18:52:54Z</dcterms:created>
  <dcterms:modified xsi:type="dcterms:W3CDTF">2015-02-26T08:52:17Z</dcterms:modified>
</cp:coreProperties>
</file>